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8" r:id="rId5"/>
    <p:sldId id="267" r:id="rId6"/>
    <p:sldId id="259" r:id="rId7"/>
    <p:sldId id="262" r:id="rId8"/>
    <p:sldId id="258" r:id="rId9"/>
    <p:sldId id="260" r:id="rId10"/>
    <p:sldId id="25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FF"/>
    <a:srgbClr val="CCFFFF"/>
    <a:srgbClr val="9FC6FF"/>
    <a:srgbClr val="800000"/>
    <a:srgbClr val="990033"/>
    <a:srgbClr val="996633"/>
    <a:srgbClr val="FFFF00"/>
    <a:srgbClr val="EF6398"/>
    <a:srgbClr val="FF7C8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7.jpeg"/><Relationship Id="rId18" Type="http://schemas.openxmlformats.org/officeDocument/2006/relationships/image" Target="../media/image37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6.wmf"/><Relationship Id="rId17" Type="http://schemas.openxmlformats.org/officeDocument/2006/relationships/image" Target="../media/image36.jpeg"/><Relationship Id="rId2" Type="http://schemas.openxmlformats.org/officeDocument/2006/relationships/image" Target="../media/image5.wmf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5.wmf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14.gif"/><Relationship Id="rId4" Type="http://schemas.openxmlformats.org/officeDocument/2006/relationships/image" Target="../media/image7.png"/><Relationship Id="rId9" Type="http://schemas.openxmlformats.org/officeDocument/2006/relationships/image" Target="../media/image13.gif"/><Relationship Id="rId1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wmf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wmf"/><Relationship Id="rId17" Type="http://schemas.openxmlformats.org/officeDocument/2006/relationships/image" Target="../media/image20.jpeg"/><Relationship Id="rId2" Type="http://schemas.openxmlformats.org/officeDocument/2006/relationships/image" Target="../media/image5.wmf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wmf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1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1.jpeg"/><Relationship Id="rId3" Type="http://schemas.openxmlformats.org/officeDocument/2006/relationships/image" Target="../media/image5.wmf"/><Relationship Id="rId7" Type="http://schemas.openxmlformats.org/officeDocument/2006/relationships/image" Target="../media/image10.gif"/><Relationship Id="rId12" Type="http://schemas.openxmlformats.org/officeDocument/2006/relationships/image" Target="../media/image18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16.wmf"/><Relationship Id="rId5" Type="http://schemas.openxmlformats.org/officeDocument/2006/relationships/image" Target="../media/image13.gif"/><Relationship Id="rId10" Type="http://schemas.openxmlformats.org/officeDocument/2006/relationships/image" Target="../media/image14.gif"/><Relationship Id="rId4" Type="http://schemas.openxmlformats.org/officeDocument/2006/relationships/image" Target="../media/image29.gif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1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357950" cy="22859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6357950" cy="457200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0"/>
            <a:ext cx="2786050" cy="22859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285992"/>
            <a:ext cx="2786050" cy="457200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14282" y="357166"/>
            <a:ext cx="8643998" cy="6143668"/>
          </a:xfrm>
          <a:prstGeom prst="verticalScroll">
            <a:avLst/>
          </a:prstGeom>
          <a:gradFill flip="none" rotWithShape="1">
            <a:gsLst>
              <a:gs pos="0">
                <a:srgbClr val="FA87FD"/>
              </a:gs>
              <a:gs pos="21001">
                <a:srgbClr val="A1A8FD"/>
              </a:gs>
              <a:gs pos="35001">
                <a:srgbClr val="60E295"/>
              </a:gs>
              <a:gs pos="52000">
                <a:srgbClr val="FFFF66"/>
              </a:gs>
              <a:gs pos="73000">
                <a:srgbClr val="FF7C80"/>
              </a:gs>
              <a:gs pos="88000">
                <a:srgbClr val="EF6398"/>
              </a:gs>
              <a:gs pos="100000">
                <a:srgbClr val="FFFF00"/>
              </a:gs>
            </a:gsLst>
            <a:lin ang="2700000" scaled="1"/>
            <a:tileRect/>
          </a:gradFill>
          <a:ln w="635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0"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>
              <a:lnSpc>
                <a:spcPct val="150000"/>
              </a:lnSpc>
            </a:pPr>
            <a:endParaRPr lang="ru-RU" sz="1200" b="1" dirty="0" smtClean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0"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нас открылись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 w="19050"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новые платные услуги</a:t>
            </a:r>
            <a:r>
              <a:rPr lang="ru-RU" sz="4000" b="1" dirty="0" smtClean="0">
                <a:ln w="19050"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 </a:t>
            </a:r>
          </a:p>
        </p:txBody>
      </p:sp>
      <p:pic>
        <p:nvPicPr>
          <p:cNvPr id="12" name="Picture 7" descr="D:\Мои документы\Юлия\2. Служба\8. Нано-малыши\2. Картинки\ребенок\9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357694"/>
            <a:ext cx="1857388" cy="1857388"/>
          </a:xfrm>
          <a:prstGeom prst="rect">
            <a:avLst/>
          </a:prstGeom>
          <a:noFill/>
        </p:spPr>
      </p:pic>
      <p:pic>
        <p:nvPicPr>
          <p:cNvPr id="13" name="Picture 5" descr="D:\Мои документы\Юлия\2. Служба\8. Нано-малыши\2. Картинки\ребенок\4084510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500570"/>
            <a:ext cx="1958967" cy="1614593"/>
          </a:xfrm>
          <a:prstGeom prst="rect">
            <a:avLst/>
          </a:prstGeom>
          <a:noFill/>
        </p:spPr>
      </p:pic>
      <p:pic>
        <p:nvPicPr>
          <p:cNvPr id="14" name="Picture 6" descr="D:\Мои документы\Юлия\2. Служба\8. Нано-малыши\2. Картинки\ребенок\8.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0570"/>
            <a:ext cx="1762127" cy="176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Уважаемые родители!</a:t>
            </a:r>
            <a:endParaRPr lang="ru-RU" sz="24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0563" algn="l"/>
              </a:tabLst>
            </a:pP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нас открылись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Уже сейчас ведётся набор на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консультации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714744" y="1071546"/>
            <a:ext cx="5072098" cy="857256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НОВЫЕ  ПЛАТНЫЕ  УСЛУГИ </a:t>
            </a:r>
            <a:r>
              <a:rPr lang="ru-RU" sz="23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300" dirty="0"/>
          </a:p>
        </p:txBody>
      </p:sp>
      <p:pic>
        <p:nvPicPr>
          <p:cNvPr id="1026" name="Picture 2" descr="C:\Documents and Settings\Корекция речи\My Documents\Служба ранней помощи\8. Нано-малыши\2. Картинки\Белый медведь\Служба\2 заставка СРП\45 секун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00330" cy="1875247"/>
          </a:xfrm>
          <a:prstGeom prst="roundRect">
            <a:avLst/>
          </a:prstGeom>
          <a:noFill/>
        </p:spPr>
      </p:pic>
      <p:sp>
        <p:nvSpPr>
          <p:cNvPr id="5" name="Облако 4" descr="индивидуальные"/>
          <p:cNvSpPr/>
          <p:nvPr/>
        </p:nvSpPr>
        <p:spPr>
          <a:xfrm>
            <a:off x="1000100" y="2857496"/>
            <a:ext cx="3571900" cy="1000132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индивидуальные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Облако 5" descr="индивидуальные"/>
          <p:cNvSpPr/>
          <p:nvPr/>
        </p:nvSpPr>
        <p:spPr>
          <a:xfrm>
            <a:off x="4857752" y="2857496"/>
            <a:ext cx="3214709" cy="1000132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подгрупповые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029" name="Picture 5" descr="C:\Documents and Settings\Корекция речи\My Documents\Служба ранней помощи\8. Нано-малыши\2. Картинки\ребенок\4084510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982" y="2500306"/>
            <a:ext cx="1180683" cy="973126"/>
          </a:xfrm>
          <a:prstGeom prst="rect">
            <a:avLst/>
          </a:prstGeom>
          <a:noFill/>
        </p:spPr>
      </p:pic>
      <p:pic>
        <p:nvPicPr>
          <p:cNvPr id="1036" name="Picture 12" descr="C:\Documents and Settings\Корекция речи\My Documents\Служба ранней помощи\8. Нано-малыши\2. Картинки\ребенок\MH900232107.JPG"/>
          <p:cNvPicPr>
            <a:picLocks noChangeAspect="1" noChangeArrowheads="1"/>
          </p:cNvPicPr>
          <p:nvPr/>
        </p:nvPicPr>
        <p:blipFill>
          <a:blip r:embed="rId4" cstate="print"/>
          <a:srcRect r="-16664" b="-14001"/>
          <a:stretch>
            <a:fillRect/>
          </a:stretch>
        </p:blipFill>
        <p:spPr bwMode="auto">
          <a:xfrm flipH="1">
            <a:off x="0" y="2571744"/>
            <a:ext cx="1127940" cy="1020539"/>
          </a:xfrm>
          <a:prstGeom prst="cloud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7158" y="4000504"/>
            <a:ext cx="8429684" cy="583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 логопедом, дефектологом, психологом Службы!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357950" y="2285992"/>
            <a:ext cx="2786050" cy="457200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0"/>
            <a:ext cx="2786050" cy="22859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0"/>
            <a:ext cx="6357950" cy="22859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2285992"/>
            <a:ext cx="6357950" cy="457200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142844" y="1000108"/>
            <a:ext cx="4643470" cy="2786082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4572000" y="3929066"/>
            <a:ext cx="4429156" cy="2643206"/>
          </a:xfrm>
          <a:prstGeom prst="verticalScroll">
            <a:avLst>
              <a:gd name="adj" fmla="val 16631"/>
            </a:avLst>
          </a:prstGeom>
          <a:gradFill flip="none" rotWithShape="1">
            <a:gsLst>
              <a:gs pos="0">
                <a:srgbClr val="CCFFFF"/>
              </a:gs>
              <a:gs pos="64999">
                <a:srgbClr val="66FFFF"/>
              </a:gs>
              <a:gs pos="100000">
                <a:srgbClr val="00CCFF"/>
              </a:gs>
            </a:gsLst>
            <a:lin ang="5400000" scaled="0"/>
            <a:tileRect r="-100000" b="-100000"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4714876" y="1000108"/>
            <a:ext cx="4286280" cy="2714644"/>
          </a:xfrm>
          <a:prstGeom prst="verticalScroll">
            <a:avLst>
              <a:gd name="adj" fmla="val 14511"/>
            </a:avLst>
          </a:prstGeom>
          <a:gradFill>
            <a:gsLst>
              <a:gs pos="0">
                <a:srgbClr val="CCFFCC"/>
              </a:gs>
              <a:gs pos="50000">
                <a:srgbClr val="99FFCC"/>
              </a:gs>
              <a:gs pos="100000">
                <a:srgbClr val="99FF66"/>
              </a:gs>
            </a:gsLst>
            <a:lin ang="5400000" scaled="0"/>
          </a:gradFill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142844" y="3929066"/>
            <a:ext cx="4572032" cy="2643206"/>
          </a:xfrm>
          <a:prstGeom prst="verticalScroll">
            <a:avLst>
              <a:gd name="adj" fmla="val 17272"/>
            </a:avLst>
          </a:prstGeom>
          <a:gradFill flip="none" rotWithShape="1">
            <a:gsLst>
              <a:gs pos="0">
                <a:srgbClr val="FFFF66"/>
              </a:gs>
              <a:gs pos="64999">
                <a:srgbClr val="FFFFCC"/>
              </a:gs>
              <a:gs pos="100000">
                <a:srgbClr val="FFCC99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Корекция речи\My Documents\Служба ранней помощи\8. Нано-малыши\2. Картинки\книга\MC9002329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1073580" cy="714602"/>
          </a:xfrm>
          <a:prstGeom prst="rect">
            <a:avLst/>
          </a:prstGeom>
          <a:noFill/>
        </p:spPr>
      </p:pic>
      <p:pic>
        <p:nvPicPr>
          <p:cNvPr id="2" name="Picture 2" descr="C:\Documents and Settings\Корекция речи\My Documents\Служба ранней помощи\8. Нано-малыши\2. Картинки\Ноты\MC900432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2349">
            <a:off x="3036641" y="2325690"/>
            <a:ext cx="458992" cy="458992"/>
          </a:xfrm>
          <a:prstGeom prst="rect">
            <a:avLst/>
          </a:prstGeom>
          <a:noFill/>
        </p:spPr>
      </p:pic>
      <p:pic>
        <p:nvPicPr>
          <p:cNvPr id="17" name="Picture 2" descr="C:\Documents and Settings\Корекция речи\My Documents\Служба ранней помощи\8. Нано-малыши\2. Картинки\Ноты\MC900432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9749">
            <a:off x="3392628" y="2681676"/>
            <a:ext cx="368601" cy="368601"/>
          </a:xfrm>
          <a:prstGeom prst="rect">
            <a:avLst/>
          </a:prstGeom>
          <a:noFill/>
        </p:spPr>
      </p:pic>
      <p:pic>
        <p:nvPicPr>
          <p:cNvPr id="24" name="Picture 2" descr="C:\Documents and Settings\Корекция речи\My Documents\Служба ранней помощи\8. Нано-малыши\2. Картинки\Ноты\MC9004325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2349">
            <a:off x="3742483" y="2311451"/>
            <a:ext cx="325118" cy="325118"/>
          </a:xfrm>
          <a:prstGeom prst="rect">
            <a:avLst/>
          </a:prstGeom>
          <a:noFill/>
        </p:spPr>
      </p:pic>
      <p:pic>
        <p:nvPicPr>
          <p:cNvPr id="1028" name="Picture 4" descr="C:\Documents and Settings\Корекция речи\My Documents\Служба ранней помощи\8. Нано-малыши\2. Картинки\Буквы\MC90028338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7404">
            <a:off x="2681243" y="2907211"/>
            <a:ext cx="448863" cy="443793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1538" y="3929066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b="1" dirty="0" smtClean="0">
                <a:ln w="3175">
                  <a:solidFill>
                    <a:srgbClr val="9933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3175">
                  <a:solidFill>
                    <a:srgbClr val="9933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«Я расту в любви»</a:t>
            </a:r>
            <a:endParaRPr lang="ru-RU" sz="2400" dirty="0">
              <a:ln w="3175">
                <a:solidFill>
                  <a:srgbClr val="99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9" name="Picture 11" descr="C:\Documents and Settings\Корекция речи\My Documents\Служба ранней помощи\8. Нано-малыши\2. Картинки\ребенок\1.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373216"/>
            <a:ext cx="1071570" cy="1071570"/>
          </a:xfrm>
          <a:prstGeom prst="rect">
            <a:avLst/>
          </a:prstGeom>
          <a:noFill/>
        </p:spPr>
      </p:pic>
      <p:pic>
        <p:nvPicPr>
          <p:cNvPr id="30" name="Picture 12" descr="C:\Documents and Settings\Корекция речи\My Documents\Служба ранней помощи\8. Нано-малыши\2. Картинки\ребенок\5.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5804">
            <a:off x="3245940" y="4407197"/>
            <a:ext cx="816302" cy="81630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236296" y="6237312"/>
            <a:ext cx="114967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дефектолог</a:t>
            </a:r>
            <a:endParaRPr lang="ru-RU" sz="1100" b="1" cap="all" spc="0" dirty="0" smtClean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08304" y="3284984"/>
            <a:ext cx="114967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48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Дефектолог</a:t>
            </a:r>
            <a:endParaRPr lang="ru-RU" sz="1100" b="1" cap="all" spc="0" dirty="0" smtClean="0">
              <a:ln w="0"/>
              <a:solidFill>
                <a:srgbClr val="0048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37" name="Picture 7" descr="C:\Documents and Settings\Корекция речи\My Documents\Служба ранней помощи\8. Нано-малыши\2. Картинки\Игрушки\1.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204864"/>
            <a:ext cx="1214446" cy="121444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143504" y="1000108"/>
            <a:ext cx="3857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3175">
                  <a:solidFill>
                    <a:srgbClr val="0048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«Малыш-мыслитель»</a:t>
            </a:r>
            <a:endParaRPr lang="ru-RU" sz="2200" dirty="0">
              <a:ln w="3175">
                <a:solidFill>
                  <a:srgbClr val="0048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9" name="Picture 4" descr="D:\Мои документы\Юлия\2. Служба\8. Нано-малыши\2. Картинки\Конструктор - картинки\1.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852936"/>
            <a:ext cx="720080" cy="720080"/>
          </a:xfrm>
          <a:prstGeom prst="rect">
            <a:avLst/>
          </a:prstGeom>
          <a:noFill/>
        </p:spPr>
      </p:pic>
      <p:pic>
        <p:nvPicPr>
          <p:cNvPr id="40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1556792"/>
            <a:ext cx="395886" cy="620711"/>
          </a:xfrm>
          <a:prstGeom prst="rect">
            <a:avLst/>
          </a:prstGeom>
          <a:noFill/>
        </p:spPr>
      </p:pic>
      <p:pic>
        <p:nvPicPr>
          <p:cNvPr id="41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1916832"/>
            <a:ext cx="219710" cy="344483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357818" y="3929066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«Лепим, рисуем, творим!»</a:t>
            </a:r>
            <a:endParaRPr lang="ru-RU" sz="2000" dirty="0">
              <a:ln w="3175">
                <a:solidFill>
                  <a:srgbClr val="000099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3" name="Picture 2" descr="D:\Мои документы\Юлия\2. Служба\8. Нано-малыши\2. Картинки\Рисование - карандаши, краски\MC900233953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5540367"/>
            <a:ext cx="1285884" cy="976251"/>
          </a:xfrm>
          <a:prstGeom prst="rect">
            <a:avLst/>
          </a:prstGeom>
          <a:noFill/>
        </p:spPr>
      </p:pic>
      <p:pic>
        <p:nvPicPr>
          <p:cNvPr id="44" name="Picture 10" descr="C:\Documents and Settings\Корекция речи\My Documents\Служба ранней помощи\5. Инф-просветит. деятельность\5.5. Блог СРП\9. Любим рисовать, лепить, творить\1. Рисуем ладошками\ОДЕЖДА\Одеваем Машу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769392">
            <a:off x="4574389" y="4551141"/>
            <a:ext cx="1116980" cy="795930"/>
          </a:xfrm>
          <a:prstGeom prst="rect">
            <a:avLst/>
          </a:prstGeom>
          <a:noFill/>
        </p:spPr>
      </p:pic>
      <p:pic>
        <p:nvPicPr>
          <p:cNvPr id="45" name="Picture 15" descr="C:\Documents and Settings\Корекция речи\My Documents\Служба ранней помощи\8. Нано-малыши\2. Картинки\лепка\MC900250094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4437112"/>
            <a:ext cx="1172881" cy="857256"/>
          </a:xfrm>
          <a:prstGeom prst="rect">
            <a:avLst/>
          </a:prstGeom>
          <a:noFill/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0"/>
            <a:ext cx="8929718" cy="6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Уже сейчас ведётся набор на</a:t>
            </a:r>
            <a:r>
              <a:rPr kumimoji="0" lang="ru-RU" sz="2800" b="1" i="0" u="none" strike="noStrike" cap="none" normalizeH="0" dirty="0" smtClean="0">
                <a:ln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консультации </a:t>
            </a:r>
            <a:endParaRPr kumimoji="0" lang="ru-RU" sz="2200" b="1" i="0" u="none" strike="noStrike" cap="none" normalizeH="0" dirty="0" smtClean="0">
              <a:ln>
                <a:solidFill>
                  <a:srgbClr val="800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92867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«Учимся говорить»</a:t>
            </a:r>
            <a:endParaRPr lang="ru-RU" sz="2400" dirty="0">
              <a:ln w="12700">
                <a:solidFill>
                  <a:srgbClr val="8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19872" y="3356992"/>
            <a:ext cx="9156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</a:t>
            </a:r>
            <a:endParaRPr lang="ru-RU" sz="1100" b="1" cap="all" spc="0" dirty="0" smtClean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5576" y="6165304"/>
            <a:ext cx="101341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ПСИХОЛОГ</a:t>
            </a:r>
            <a:endParaRPr lang="ru-RU" sz="1100" b="1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51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772816"/>
            <a:ext cx="180221" cy="282569"/>
          </a:xfrm>
          <a:prstGeom prst="rect">
            <a:avLst/>
          </a:prstGeom>
          <a:noFill/>
        </p:spPr>
      </p:pic>
      <p:pic>
        <p:nvPicPr>
          <p:cNvPr id="56" name="Содержимое 11" descr="S5003377.JPG"/>
          <p:cNvPicPr>
            <a:picLocks noChangeAspect="1"/>
          </p:cNvPicPr>
          <p:nvPr/>
        </p:nvPicPr>
        <p:blipFill>
          <a:blip r:embed="rId15" cstate="print"/>
          <a:srcRect l="6155" b="8163"/>
          <a:stretch>
            <a:fillRect/>
          </a:stretch>
        </p:blipFill>
        <p:spPr>
          <a:xfrm>
            <a:off x="683568" y="1556793"/>
            <a:ext cx="19625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4" descr="D:\Мои документы\Юлия\2. Служба\6. Орг-методич. деятельность\6.3. Фото, видео материал СРП\6.3.2. Фото детей СРП\фото СРП общее\Лес, грибы\S5003678.JPG"/>
          <p:cNvPicPr>
            <a:picLocks noChangeAspect="1" noChangeArrowheads="1"/>
          </p:cNvPicPr>
          <p:nvPr/>
        </p:nvPicPr>
        <p:blipFill>
          <a:blip r:embed="rId16" cstate="print"/>
          <a:srcRect l="4961" t="11024" r="9049" b="2985"/>
          <a:stretch>
            <a:fillRect/>
          </a:stretch>
        </p:blipFill>
        <p:spPr bwMode="auto">
          <a:xfrm>
            <a:off x="6732240" y="1628800"/>
            <a:ext cx="1728192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7" descr="E:\11. ФОТО\2. СРП (авг 09 - май 10)\2. ФОТО - сентябрь 09\111. Фролов К + Чекашкин Т + Спицына Л\DSC02594.JPG"/>
          <p:cNvPicPr>
            <a:picLocks noChangeAspect="1" noChangeArrowheads="1"/>
          </p:cNvPicPr>
          <p:nvPr/>
        </p:nvPicPr>
        <p:blipFill>
          <a:blip r:embed="rId17" cstate="print"/>
          <a:srcRect r="13679"/>
          <a:stretch>
            <a:fillRect/>
          </a:stretch>
        </p:blipFill>
        <p:spPr bwMode="auto">
          <a:xfrm>
            <a:off x="888724" y="4509120"/>
            <a:ext cx="18233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Содержимое 49" descr="Фролов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248" y="4905135"/>
            <a:ext cx="1687290" cy="126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357950" y="2285992"/>
            <a:ext cx="2786050" cy="457200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0"/>
            <a:ext cx="2786050" cy="22859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0"/>
            <a:ext cx="6357950" cy="22859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2285992"/>
            <a:ext cx="6357950" cy="457200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142844" y="1000108"/>
            <a:ext cx="4643470" cy="2786082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4572000" y="3929066"/>
            <a:ext cx="4429156" cy="2643206"/>
          </a:xfrm>
          <a:prstGeom prst="verticalScroll">
            <a:avLst>
              <a:gd name="adj" fmla="val 16631"/>
            </a:avLst>
          </a:prstGeom>
          <a:gradFill flip="none" rotWithShape="1">
            <a:gsLst>
              <a:gs pos="0">
                <a:srgbClr val="CCFFFF"/>
              </a:gs>
              <a:gs pos="64999">
                <a:srgbClr val="66FFFF"/>
              </a:gs>
              <a:gs pos="100000">
                <a:srgbClr val="00CCFF"/>
              </a:gs>
            </a:gsLst>
            <a:lin ang="5400000" scaled="0"/>
            <a:tileRect r="-100000" b="-100000"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4714876" y="1000108"/>
            <a:ext cx="4286280" cy="2714644"/>
          </a:xfrm>
          <a:prstGeom prst="verticalScroll">
            <a:avLst>
              <a:gd name="adj" fmla="val 14511"/>
            </a:avLst>
          </a:prstGeom>
          <a:gradFill>
            <a:gsLst>
              <a:gs pos="0">
                <a:srgbClr val="CCFFCC"/>
              </a:gs>
              <a:gs pos="50000">
                <a:srgbClr val="99FFCC"/>
              </a:gs>
              <a:gs pos="100000">
                <a:srgbClr val="99FF66"/>
              </a:gs>
            </a:gsLst>
            <a:lin ang="5400000" scaled="0"/>
          </a:gradFill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142844" y="3929066"/>
            <a:ext cx="4572032" cy="2643206"/>
          </a:xfrm>
          <a:prstGeom prst="verticalScroll">
            <a:avLst>
              <a:gd name="adj" fmla="val 17272"/>
            </a:avLst>
          </a:prstGeom>
          <a:gradFill flip="none" rotWithShape="1">
            <a:gsLst>
              <a:gs pos="0">
                <a:srgbClr val="FFFF66"/>
              </a:gs>
              <a:gs pos="64999">
                <a:srgbClr val="FFFFCC"/>
              </a:gs>
              <a:gs pos="100000">
                <a:srgbClr val="FFCC99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Корекция речи\My Documents\Служба ранней помощи\8. Нано-малыши\2. Картинки\книга\MC9002329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1073580" cy="714602"/>
          </a:xfrm>
          <a:prstGeom prst="rect">
            <a:avLst/>
          </a:prstGeom>
          <a:noFill/>
        </p:spPr>
      </p:pic>
      <p:pic>
        <p:nvPicPr>
          <p:cNvPr id="2" name="Picture 2" descr="C:\Documents and Settings\Корекция речи\My Documents\Служба ранней помощи\8. Нано-малыши\2. Картинки\Ноты\MC900432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2349">
            <a:off x="2191926" y="2263372"/>
            <a:ext cx="458992" cy="458992"/>
          </a:xfrm>
          <a:prstGeom prst="rect">
            <a:avLst/>
          </a:prstGeom>
          <a:noFill/>
        </p:spPr>
      </p:pic>
      <p:pic>
        <p:nvPicPr>
          <p:cNvPr id="17" name="Picture 2" descr="C:\Documents and Settings\Корекция речи\My Documents\Служба ранней помощи\8. Нано-малыши\2. Картинки\Ноты\MC900432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9749">
            <a:off x="2473624" y="2616507"/>
            <a:ext cx="368601" cy="368601"/>
          </a:xfrm>
          <a:prstGeom prst="rect">
            <a:avLst/>
          </a:prstGeom>
          <a:noFill/>
        </p:spPr>
      </p:pic>
      <p:pic>
        <p:nvPicPr>
          <p:cNvPr id="24" name="Picture 2" descr="C:\Documents and Settings\Корекция речи\My Documents\Служба ранней помощи\8. Нано-малыши\2. Картинки\Ноты\MC9004325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2349">
            <a:off x="2749190" y="2392010"/>
            <a:ext cx="325118" cy="325118"/>
          </a:xfrm>
          <a:prstGeom prst="rect">
            <a:avLst/>
          </a:prstGeom>
          <a:noFill/>
        </p:spPr>
      </p:pic>
      <p:pic>
        <p:nvPicPr>
          <p:cNvPr id="1028" name="Picture 4" descr="C:\Documents and Settings\Корекция речи\My Documents\Служба ранней помощи\8. Нано-малыши\2. Картинки\Буквы\MC90028338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7404">
            <a:off x="1696500" y="2483144"/>
            <a:ext cx="448863" cy="443793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1538" y="3929066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b="1" dirty="0" smtClean="0">
                <a:ln w="3175">
                  <a:solidFill>
                    <a:srgbClr val="9933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3175">
                  <a:solidFill>
                    <a:srgbClr val="9933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«Я расту в любви»</a:t>
            </a:r>
            <a:endParaRPr lang="ru-RU" sz="2400" dirty="0">
              <a:ln w="3175">
                <a:solidFill>
                  <a:srgbClr val="99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3071810"/>
            <a:ext cx="140294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</a:t>
            </a:r>
          </a:p>
          <a:p>
            <a:pPr algn="ctr"/>
            <a:r>
              <a:rPr lang="ru-RU" sz="1100" b="1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Маркина </a:t>
            </a:r>
          </a:p>
          <a:p>
            <a:pPr algn="ctr"/>
            <a:r>
              <a:rPr lang="ru-RU" sz="1100" b="1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Римма  Ивановна</a:t>
            </a:r>
            <a:endParaRPr lang="ru-RU" sz="1100" b="1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29" name="Picture 11" descr="C:\Documents and Settings\Корекция речи\My Documents\Служба ранней помощи\8. Нано-малыши\2. Картинки\ребенок\1.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357826"/>
            <a:ext cx="1071570" cy="1071570"/>
          </a:xfrm>
          <a:prstGeom prst="rect">
            <a:avLst/>
          </a:prstGeom>
          <a:noFill/>
        </p:spPr>
      </p:pic>
      <p:pic>
        <p:nvPicPr>
          <p:cNvPr id="30" name="Picture 12" descr="C:\Documents and Settings\Корекция речи\My Documents\Служба ранней помощи\8. Нано-малыши\2. Картинки\ребенок\5.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5804">
            <a:off x="2256138" y="4411225"/>
            <a:ext cx="1038127" cy="1038127"/>
          </a:xfrm>
          <a:prstGeom prst="rect">
            <a:avLst/>
          </a:prstGeom>
          <a:noFill/>
        </p:spPr>
      </p:pic>
      <p:pic>
        <p:nvPicPr>
          <p:cNvPr id="33" name="Рисунок 32" descr="C:\Documents and Settings\Корекция речи\My Documents\Служба ранней помощи\5. Инф-просветит. деятельность\5.5. Блог СРП\1. Авторы блога\Фотографии специалистов\Трефилова Ю.А\S5006836.JPG"/>
          <p:cNvPicPr/>
          <p:nvPr/>
        </p:nvPicPr>
        <p:blipFill>
          <a:blip r:embed="rId9" cstate="print"/>
          <a:srcRect l="63338" t="27247" r="13485" b="27446"/>
          <a:stretch>
            <a:fillRect/>
          </a:stretch>
        </p:blipFill>
        <p:spPr bwMode="auto">
          <a:xfrm rot="401004">
            <a:off x="7431364" y="4552067"/>
            <a:ext cx="961773" cy="1315478"/>
          </a:xfrm>
          <a:prstGeom prst="ellipse">
            <a:avLst/>
          </a:prstGeom>
          <a:noFill/>
          <a:ln w="63500" cap="rnd" cmpd="sng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  <a:round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6357950" y="5929330"/>
            <a:ext cx="2093843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Методист, дефектолог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Трефилова  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Юлия 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А</a:t>
            </a:r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натольевна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15140" y="2928934"/>
            <a:ext cx="141577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48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Дефектолог</a:t>
            </a:r>
          </a:p>
          <a:p>
            <a:pPr algn="ctr"/>
            <a:r>
              <a:rPr lang="ru-RU" sz="1100" b="1" dirty="0" err="1" smtClean="0">
                <a:ln w="0"/>
                <a:solidFill>
                  <a:srgbClr val="0048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Тютерева</a:t>
            </a:r>
            <a:r>
              <a:rPr lang="ru-RU" sz="1100" b="1" dirty="0" smtClean="0">
                <a:ln w="0"/>
                <a:solidFill>
                  <a:srgbClr val="0048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1100" b="1" dirty="0" smtClean="0">
                <a:ln w="0"/>
                <a:solidFill>
                  <a:srgbClr val="0048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Марина Ивановна</a:t>
            </a:r>
            <a:endParaRPr lang="ru-RU" sz="1100" b="1" spc="0" dirty="0">
              <a:ln w="0"/>
              <a:solidFill>
                <a:srgbClr val="0048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37" name="Picture 7" descr="C:\Documents and Settings\Корекция речи\My Documents\Служба ранней помощи\8. Нано-малыши\2. Картинки\Игрушки\1.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2571744"/>
            <a:ext cx="1214446" cy="121444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143504" y="1000108"/>
            <a:ext cx="3857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3175">
                  <a:solidFill>
                    <a:srgbClr val="0048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«Малыш-мыслитель»</a:t>
            </a:r>
            <a:endParaRPr lang="ru-RU" sz="2200" dirty="0">
              <a:ln w="3175">
                <a:solidFill>
                  <a:srgbClr val="0048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9" name="Picture 4" descr="D:\Мои документы\Юлия\2. Служба\8. Нано-малыши\2. Картинки\Конструктор - картинки\1.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1571612"/>
            <a:ext cx="1143008" cy="1143008"/>
          </a:xfrm>
          <a:prstGeom prst="rect">
            <a:avLst/>
          </a:prstGeom>
          <a:noFill/>
        </p:spPr>
      </p:pic>
      <p:pic>
        <p:nvPicPr>
          <p:cNvPr id="40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1" y="1857364"/>
            <a:ext cx="395886" cy="620711"/>
          </a:xfrm>
          <a:prstGeom prst="rect">
            <a:avLst/>
          </a:prstGeom>
          <a:noFill/>
        </p:spPr>
      </p:pic>
      <p:pic>
        <p:nvPicPr>
          <p:cNvPr id="41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2285992"/>
            <a:ext cx="219710" cy="344483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357818" y="3929066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«Лепим, рисуем, творим!»</a:t>
            </a:r>
            <a:endParaRPr lang="ru-RU" sz="2000" dirty="0">
              <a:ln w="3175">
                <a:solidFill>
                  <a:srgbClr val="000099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3" name="Picture 2" descr="D:\Мои документы\Юлия\2. Служба\8. Нано-малыши\2. Картинки\Рисование - карандаши, краски\MC900233953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5540367"/>
            <a:ext cx="1285884" cy="976251"/>
          </a:xfrm>
          <a:prstGeom prst="rect">
            <a:avLst/>
          </a:prstGeom>
          <a:noFill/>
        </p:spPr>
      </p:pic>
      <p:pic>
        <p:nvPicPr>
          <p:cNvPr id="44" name="Picture 10" descr="C:\Documents and Settings\Корекция речи\My Documents\Служба ранней помощи\5. Инф-просветит. деятельность\5.5. Блог СРП\9. Любим рисовать, лепить, творить\1. Рисуем ладошками\ОДЕЖДА\Одеваем Машу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69392">
            <a:off x="4860710" y="4471722"/>
            <a:ext cx="1116980" cy="795930"/>
          </a:xfrm>
          <a:prstGeom prst="rect">
            <a:avLst/>
          </a:prstGeom>
          <a:noFill/>
        </p:spPr>
      </p:pic>
      <p:pic>
        <p:nvPicPr>
          <p:cNvPr id="45" name="Picture 15" descr="C:\Documents and Settings\Корекция речи\My Documents\Служба ранней помощи\8. Нано-малыши\2. Картинки\лепка\MC900250094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36" y="4572008"/>
            <a:ext cx="1172881" cy="857256"/>
          </a:xfrm>
          <a:prstGeom prst="rect">
            <a:avLst/>
          </a:prstGeom>
          <a:noFill/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0"/>
            <a:ext cx="8929718" cy="6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Уже сейчас ведётся набор на</a:t>
            </a:r>
            <a:r>
              <a:rPr kumimoji="0" lang="ru-RU" sz="2800" b="1" i="0" u="none" strike="noStrike" cap="none" normalizeH="0" dirty="0" smtClean="0">
                <a:ln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консультации </a:t>
            </a:r>
            <a:endParaRPr kumimoji="0" lang="ru-RU" sz="2200" b="1" i="0" u="none" strike="noStrike" cap="none" normalizeH="0" dirty="0" smtClean="0">
              <a:ln>
                <a:solidFill>
                  <a:srgbClr val="800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Корекция речи\My Documents\Служба ранней помощи\5. Инф-просветит. деятельность\5.5. Блог СРП\1. Авторы блога\Фотографии специалистов\Маркина Р.И\S5006704.JPG"/>
          <p:cNvPicPr/>
          <p:nvPr/>
        </p:nvPicPr>
        <p:blipFill>
          <a:blip r:embed="rId16" cstate="print"/>
          <a:srcRect l="15534" t="24264" r="30157" b="12088"/>
          <a:stretch>
            <a:fillRect/>
          </a:stretch>
        </p:blipFill>
        <p:spPr bwMode="auto">
          <a:xfrm rot="21145655">
            <a:off x="585417" y="1626885"/>
            <a:ext cx="928694" cy="1357322"/>
          </a:xfrm>
          <a:prstGeom prst="ellipse">
            <a:avLst/>
          </a:prstGeom>
          <a:noFill/>
          <a:ln w="63500" cap="rnd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prstDash val="sysDot"/>
            <a:round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71538" y="92867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8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«Учимся говорить»</a:t>
            </a:r>
            <a:endParaRPr lang="ru-RU" sz="2400" dirty="0">
              <a:ln w="12700">
                <a:solidFill>
                  <a:srgbClr val="8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2" name="Рисунок 51" descr="C:\Documents and Settings\Корекция речи\My Documents\Служба ранней помощи\5. Инф-просветит. деятельность\5.5. Блог СРП\1. Авторы блога\Фотографии специалистов\Талипова Н.А\DSC0028627.jpg"/>
          <p:cNvPicPr/>
          <p:nvPr/>
        </p:nvPicPr>
        <p:blipFill>
          <a:blip r:embed="rId17" cstate="print"/>
          <a:srcRect l="22679" r="15167" b="21275"/>
          <a:stretch>
            <a:fillRect/>
          </a:stretch>
        </p:blipFill>
        <p:spPr bwMode="auto">
          <a:xfrm rot="411169">
            <a:off x="3218367" y="1625262"/>
            <a:ext cx="978171" cy="1317827"/>
          </a:xfrm>
          <a:prstGeom prst="ellipse">
            <a:avLst/>
          </a:prstGeom>
          <a:noFill/>
          <a:ln w="63500" cap="rnd" cmpd="tri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prstDash val="sysDot"/>
            <a:bevel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2500298" y="3071810"/>
            <a:ext cx="1848584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ПСИХОЛОГ, Логопед</a:t>
            </a:r>
          </a:p>
          <a:p>
            <a:pPr algn="ctr"/>
            <a:r>
              <a:rPr lang="ru-RU" sz="1100" b="1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Талипова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Наталья Александровна</a:t>
            </a:r>
            <a:endParaRPr lang="ru-RU" sz="1100" b="1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54" name="Рисунок 53" descr="C:\Documents and Settings\Корекция речи\My Documents\Служба ранней помощи\5. Инф-просветит. деятельность\5.5. Блог СРП\1. Авторы блога\Фотографии специалистов\Талипова Н.А\DSC0028627.jpg"/>
          <p:cNvPicPr/>
          <p:nvPr/>
        </p:nvPicPr>
        <p:blipFill>
          <a:blip r:embed="rId17" cstate="print"/>
          <a:srcRect l="22679" r="15167" b="21275"/>
          <a:stretch>
            <a:fillRect/>
          </a:stretch>
        </p:blipFill>
        <p:spPr bwMode="auto">
          <a:xfrm rot="21396386">
            <a:off x="823933" y="4528365"/>
            <a:ext cx="978171" cy="1317827"/>
          </a:xfrm>
          <a:prstGeom prst="ellipse">
            <a:avLst/>
          </a:prstGeom>
          <a:noFill/>
          <a:ln w="63500" cap="rnd" cmpd="tri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prstDash val="sysDot"/>
            <a:bevel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142976" y="5929330"/>
            <a:ext cx="1848584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ПСИХОЛОГ, ЛОГОПЕД</a:t>
            </a:r>
          </a:p>
          <a:p>
            <a:pPr algn="ctr"/>
            <a:r>
              <a:rPr lang="ru-RU" sz="1100" b="1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Талипова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Наталья Александровна</a:t>
            </a:r>
            <a:endParaRPr lang="ru-RU" sz="1100" b="1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35" name="Рисунок 34" descr="C:\Documents and Settings\Корекция речи\My Documents\Служба ранней помощи\5. Инф-просветит. деятельность\5.5. Блог СРП\1. Авторы блога\Фотографии специалистов\Тютерева М.И\S5004174.JPG"/>
          <p:cNvPicPr/>
          <p:nvPr/>
        </p:nvPicPr>
        <p:blipFill>
          <a:blip r:embed="rId18" cstate="print"/>
          <a:srcRect l="19782" t="16043" r="41168" b="9907"/>
          <a:stretch>
            <a:fillRect/>
          </a:stretch>
        </p:blipFill>
        <p:spPr bwMode="auto">
          <a:xfrm>
            <a:off x="7572396" y="1571612"/>
            <a:ext cx="914532" cy="1269699"/>
          </a:xfrm>
          <a:prstGeom prst="ellipse">
            <a:avLst/>
          </a:prstGeom>
          <a:noFill/>
          <a:ln w="63500" cap="rnd" cmpd="tri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prstDash val="sysDot"/>
            <a:round/>
            <a:headEnd/>
            <a:tailEnd/>
          </a:ln>
        </p:spPr>
      </p:pic>
      <p:pic>
        <p:nvPicPr>
          <p:cNvPr id="51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2071678"/>
            <a:ext cx="180221" cy="28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57950" y="2285992"/>
            <a:ext cx="2786050" cy="457200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0"/>
            <a:ext cx="2786050" cy="22859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85992"/>
            <a:ext cx="6357950" cy="457200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Возрастной </a:t>
            </a:r>
            <a:r>
              <a:rPr lang="ru-RU" dirty="0" err="1" smtClean="0"/>
              <a:t>ди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357950" cy="22859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21429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990033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Вы можете записаться:</a:t>
            </a:r>
            <a:endParaRPr lang="ru-RU" sz="3200" dirty="0">
              <a:ln>
                <a:solidFill>
                  <a:srgbClr val="990033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лако 3" descr="индивидуальные"/>
          <p:cNvSpPr/>
          <p:nvPr/>
        </p:nvSpPr>
        <p:spPr>
          <a:xfrm>
            <a:off x="285720" y="928670"/>
            <a:ext cx="3786214" cy="1428760"/>
          </a:xfrm>
          <a:prstGeom prst="cloud">
            <a:avLst/>
          </a:prstGeom>
          <a:gradFill flip="none" rotWithShape="1">
            <a:gsLst>
              <a:gs pos="0">
                <a:srgbClr val="9FC6FF"/>
              </a:gs>
              <a:gs pos="39999">
                <a:srgbClr val="CCFF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15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индивидуальные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консультации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Облако 4" descr="индивидуальные"/>
          <p:cNvSpPr/>
          <p:nvPr/>
        </p:nvSpPr>
        <p:spPr>
          <a:xfrm>
            <a:off x="4786314" y="857232"/>
            <a:ext cx="3643338" cy="1571636"/>
          </a:xfrm>
          <a:prstGeom prst="cloud">
            <a:avLst/>
          </a:prstGeom>
          <a:gradFill flip="none" rotWithShape="1"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подгрупповые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консультации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(по 2 – 4 семьи)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Сашенька\Documents\Юлия\СРП\8. Нано-малыши\2. Картинки\ребенок\7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293864" cy="1164324"/>
          </a:xfrm>
          <a:prstGeom prst="rect">
            <a:avLst/>
          </a:prstGeom>
          <a:noFill/>
        </p:spPr>
      </p:pic>
      <p:pic>
        <p:nvPicPr>
          <p:cNvPr id="1027" name="Picture 3" descr="C:\Users\Сашенька\Documents\Юлия\СРП\8. Нано-малыши\2. Картинки\ребенок\8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Users\Сашенька\Documents\Юлия\СРП\8. Нано-малыши\2. Картинки\Цветы\MC90043758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71678"/>
            <a:ext cx="6715172" cy="38576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85786" y="571501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990033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Наши специалисты ждут каждого, </a:t>
            </a:r>
          </a:p>
          <a:p>
            <a:pPr algn="ctr"/>
            <a:r>
              <a:rPr lang="ru-RU" sz="2800" b="1" dirty="0" smtClean="0">
                <a:ln w="19050">
                  <a:solidFill>
                    <a:srgbClr val="990033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кто заинтересован в развитии малыша !</a:t>
            </a:r>
            <a:endParaRPr lang="ru-RU" sz="2800" b="1" dirty="0">
              <a:ln w="19050">
                <a:solidFill>
                  <a:srgbClr val="990033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2571744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возраст малышей</a:t>
            </a:r>
            <a:endParaRPr lang="ru-RU" sz="2800" b="1" dirty="0">
              <a:ln w="19050">
                <a:noFill/>
              </a:ln>
              <a:solidFill>
                <a:srgbClr val="8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3643314"/>
            <a:ext cx="1928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 – 3 лет </a:t>
            </a:r>
          </a:p>
          <a:p>
            <a:pPr algn="ctr"/>
            <a:r>
              <a:rPr lang="ru-RU" sz="14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(посещающие ясли)</a:t>
            </a:r>
            <a:endParaRPr lang="ru-RU" sz="1400" b="1" dirty="0">
              <a:ln w="19050">
                <a:noFill/>
              </a:ln>
              <a:solidFill>
                <a:srgbClr val="8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219463">
            <a:off x="6325964" y="3655102"/>
            <a:ext cx="15511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3 – 5 лет</a:t>
            </a:r>
          </a:p>
          <a:p>
            <a:pPr algn="ctr"/>
            <a:r>
              <a:rPr lang="ru-RU" sz="14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(посещающие садик)</a:t>
            </a:r>
            <a:r>
              <a:rPr lang="ru-RU" sz="16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974169">
            <a:off x="1925507" y="4783473"/>
            <a:ext cx="19288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 – 3 лет </a:t>
            </a:r>
          </a:p>
          <a:p>
            <a:pPr algn="ctr"/>
            <a:r>
              <a:rPr lang="ru-RU" sz="14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(неорганизованные)</a:t>
            </a:r>
            <a:endParaRPr lang="ru-RU" sz="1400" b="1" dirty="0">
              <a:ln w="19050">
                <a:noFill/>
              </a:ln>
              <a:solidFill>
                <a:srgbClr val="8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241068">
            <a:off x="5468113" y="4691852"/>
            <a:ext cx="1998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3 – 5 лет</a:t>
            </a:r>
          </a:p>
          <a:p>
            <a:pPr algn="ctr"/>
            <a:r>
              <a:rPr lang="ru-RU" sz="14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(неорганизованные)</a:t>
            </a:r>
            <a:r>
              <a:rPr lang="ru-RU" sz="1600" b="1" dirty="0" smtClean="0">
                <a:ln w="19050">
                  <a:noFill/>
                </a:ln>
                <a:solidFill>
                  <a:srgbClr val="8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57950" y="2285992"/>
            <a:ext cx="2786050" cy="457200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0"/>
            <a:ext cx="2786050" cy="22859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85992"/>
            <a:ext cx="6357950" cy="457200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357950" cy="22859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86454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800000"/>
                  </a:solidFill>
                </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Приходите, будет интересно !</a:t>
            </a:r>
            <a:endParaRPr lang="ru-RU" sz="3200" b="1" dirty="0">
              <a:ln w="22225">
                <a:solidFill>
                  <a:srgbClr val="800000"/>
                </a:solidFill>
              </a:ln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28596" y="714356"/>
            <a:ext cx="8358246" cy="4286280"/>
          </a:xfrm>
          <a:prstGeom prst="flowChartPunchedTap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5825" algn="ctr" defTabSz="1065213"/>
            <a:r>
              <a:rPr lang="ru-RU" sz="2000" b="1" dirty="0" smtClean="0">
                <a:solidFill>
                  <a:srgbClr val="990033"/>
                </a:solidFill>
                <a:latin typeface="Comic Sans MS" pitchFamily="66" charset="0"/>
              </a:rPr>
              <a:t>Звоните по тел.: 6 – 09 – 87</a:t>
            </a:r>
          </a:p>
          <a:p>
            <a:pPr marL="2155825" algn="ctr" defTabSz="1065213"/>
            <a:r>
              <a:rPr lang="ru-RU" sz="2000" b="1" dirty="0" smtClean="0">
                <a:solidFill>
                  <a:srgbClr val="990033"/>
                </a:solidFill>
                <a:latin typeface="Comic Sans MS" pitchFamily="66" charset="0"/>
              </a:rPr>
              <a:t>(для записи на первичный приём)</a:t>
            </a:r>
          </a:p>
          <a:p>
            <a:pPr marL="2155825" algn="ctr" defTabSz="1065213"/>
            <a:endParaRPr lang="ru-RU" sz="2000" b="1" dirty="0" smtClean="0">
              <a:solidFill>
                <a:srgbClr val="990033"/>
              </a:solidFill>
              <a:latin typeface="Comic Sans MS" pitchFamily="66" charset="0"/>
            </a:endParaRPr>
          </a:p>
          <a:p>
            <a:pPr marL="2155825" algn="ctr" defTabSz="1065213"/>
            <a:r>
              <a:rPr lang="ru-RU" sz="2000" b="1" dirty="0" smtClean="0">
                <a:solidFill>
                  <a:srgbClr val="990033"/>
                </a:solidFill>
                <a:latin typeface="Comic Sans MS" pitchFamily="66" charset="0"/>
              </a:rPr>
              <a:t>Мы находимся по адресу: </a:t>
            </a:r>
          </a:p>
          <a:p>
            <a:pPr marL="2155825" algn="ctr" defTabSz="1065213"/>
            <a:r>
              <a:rPr lang="ru-RU" sz="2000" b="1" dirty="0" smtClean="0">
                <a:solidFill>
                  <a:srgbClr val="990033"/>
                </a:solidFill>
                <a:latin typeface="Comic Sans MS" pitchFamily="66" charset="0"/>
              </a:rPr>
              <a:t>ул.Островского, д.17 «б»</a:t>
            </a:r>
            <a:endParaRPr lang="ru-RU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Сашенька\Documents\Юлия\СРП\8. Нано-малыши\2. Картинки\Дом\1.2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929066" cy="3929066"/>
          </a:xfrm>
          <a:prstGeom prst="rect">
            <a:avLst/>
          </a:prstGeom>
          <a:noFill/>
        </p:spPr>
      </p:pic>
      <p:pic>
        <p:nvPicPr>
          <p:cNvPr id="2051" name="Picture 3" descr="C:\Users\Сашенька\Documents\Юлия\СРП\8. Нано-малыши\2. Картинки\Цветы\1.1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357694"/>
            <a:ext cx="1143008" cy="1143008"/>
          </a:xfrm>
          <a:prstGeom prst="rect">
            <a:avLst/>
          </a:prstGeom>
          <a:noFill/>
        </p:spPr>
      </p:pic>
      <p:pic>
        <p:nvPicPr>
          <p:cNvPr id="17" name="Picture 3" descr="C:\Users\Сашенька\Documents\Юлия\СРП\8. Нано-малыши\2. Картинки\Цветы\1.1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4086">
            <a:off x="7832083" y="4903133"/>
            <a:ext cx="915452" cy="915452"/>
          </a:xfrm>
          <a:prstGeom prst="rect">
            <a:avLst/>
          </a:prstGeom>
          <a:noFill/>
        </p:spPr>
      </p:pic>
      <p:pic>
        <p:nvPicPr>
          <p:cNvPr id="18" name="Picture 3" descr="C:\Users\Сашенька\Documents\Юлия\СРП\8. Нано-малыши\2. Картинки\Цветы\1.1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72074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357950" cy="22859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6357950" cy="457200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0"/>
            <a:ext cx="2786050" cy="22859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285992"/>
            <a:ext cx="2786050" cy="457200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1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Уважаемые родители!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1525" algn="l"/>
              </a:tabLst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7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Уже сейчас ведётся набор 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консультации: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643174" y="642918"/>
            <a:ext cx="6286544" cy="714380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нас открылись НОВЫЕ  ПЛАТНЫЕ  УСЛУГИ </a:t>
            </a: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000" dirty="0"/>
          </a:p>
        </p:txBody>
      </p:sp>
      <p:pic>
        <p:nvPicPr>
          <p:cNvPr id="1026" name="Picture 2" descr="C:\Documents and Settings\Корекция речи\My Documents\Служба ранней помощи\8. Нано-малыши\2. Картинки\Белый медведь\Служба\2 заставка СРП\45 секун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95515" cy="1571636"/>
          </a:xfrm>
          <a:prstGeom prst="roundRect">
            <a:avLst/>
          </a:prstGeom>
          <a:noFill/>
        </p:spPr>
      </p:pic>
      <p:sp>
        <p:nvSpPr>
          <p:cNvPr id="5" name="Облако 4" descr="индивидуальные"/>
          <p:cNvSpPr/>
          <p:nvPr/>
        </p:nvSpPr>
        <p:spPr>
          <a:xfrm>
            <a:off x="1142976" y="1928802"/>
            <a:ext cx="3643338" cy="642942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индивидуальные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Облако 5" descr="индивидуальные"/>
          <p:cNvSpPr/>
          <p:nvPr/>
        </p:nvSpPr>
        <p:spPr>
          <a:xfrm>
            <a:off x="5072066" y="1857364"/>
            <a:ext cx="3286148" cy="714380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подгрупповые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C:\Documents and Settings\Корекция речи\My Documents\Служба ранней помощи\5. Инф-просветит. деятельность\5.5. Блог СРП\1. Авторы блога\Фотографии специалистов\Талипова Н.А\DSC0028627.jpg"/>
          <p:cNvPicPr/>
          <p:nvPr/>
        </p:nvPicPr>
        <p:blipFill>
          <a:blip r:embed="rId3" cstate="print"/>
          <a:srcRect l="22679" r="15167" b="21275"/>
          <a:stretch>
            <a:fillRect/>
          </a:stretch>
        </p:blipFill>
        <p:spPr bwMode="auto">
          <a:xfrm rot="668688">
            <a:off x="1406822" y="2721503"/>
            <a:ext cx="941487" cy="1343555"/>
          </a:xfrm>
          <a:prstGeom prst="ellipse">
            <a:avLst/>
          </a:prstGeom>
          <a:noFill/>
          <a:ln w="38100" cap="rnd" cmpd="tri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bevel/>
            <a:headEnd/>
            <a:tailEnd/>
          </a:ln>
        </p:spPr>
      </p:pic>
      <p:pic>
        <p:nvPicPr>
          <p:cNvPr id="22" name="Рисунок 21" descr="C:\Documents and Settings\Корекция речи\My Documents\Служба ранней помощи\5. Инф-просветит. деятельность\5.5. Блог СРП\1. Авторы блога\Фотографии специалистов\Трефилова Ю.А\S5006836.JPG"/>
          <p:cNvPicPr/>
          <p:nvPr/>
        </p:nvPicPr>
        <p:blipFill>
          <a:blip r:embed="rId4" cstate="print"/>
          <a:srcRect l="63338" t="27247" r="13485" b="27446"/>
          <a:stretch>
            <a:fillRect/>
          </a:stretch>
        </p:blipFill>
        <p:spPr bwMode="auto">
          <a:xfrm rot="164353">
            <a:off x="3245562" y="2879728"/>
            <a:ext cx="961773" cy="1315478"/>
          </a:xfrm>
          <a:prstGeom prst="ellipse">
            <a:avLst/>
          </a:prstGeom>
          <a:noFill/>
          <a:ln w="38100" cap="rnd" cmpd="sng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pic>
        <p:nvPicPr>
          <p:cNvPr id="23" name="Рисунок 22" descr="C:\Documents and Settings\Корекция речи\My Documents\Служба ранней помощи\5. Инф-просветит. деятельность\5.5. Блог СРП\1. Авторы блога\Фотографии специалистов\Маркина Р.И\S5006704.JPG"/>
          <p:cNvPicPr/>
          <p:nvPr/>
        </p:nvPicPr>
        <p:blipFill>
          <a:blip r:embed="rId5" cstate="print"/>
          <a:srcRect l="15534" t="24264" r="30157" b="12088"/>
          <a:stretch>
            <a:fillRect/>
          </a:stretch>
        </p:blipFill>
        <p:spPr bwMode="auto">
          <a:xfrm>
            <a:off x="5000628" y="2786058"/>
            <a:ext cx="928694" cy="1357322"/>
          </a:xfrm>
          <a:prstGeom prst="ellipse">
            <a:avLst/>
          </a:prstGeom>
          <a:noFill/>
          <a:ln w="38100" cap="rnd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pic>
        <p:nvPicPr>
          <p:cNvPr id="24" name="Рисунок 23" descr="C:\Documents and Settings\Корекция речи\My Documents\Служба ранней помощи\5. Инф-просветит. деятельность\5.5. Блог СРП\1. Авторы блога\Фотографии специалистов\Тютерева М.И\S5004174.JPG"/>
          <p:cNvPicPr/>
          <p:nvPr/>
        </p:nvPicPr>
        <p:blipFill>
          <a:blip r:embed="rId6" cstate="print"/>
          <a:srcRect l="19782" t="16043" r="41168" b="9907"/>
          <a:stretch>
            <a:fillRect/>
          </a:stretch>
        </p:blipFill>
        <p:spPr bwMode="auto">
          <a:xfrm rot="21362117">
            <a:off x="6757940" y="2744716"/>
            <a:ext cx="914532" cy="1269699"/>
          </a:xfrm>
          <a:prstGeom prst="ellipse">
            <a:avLst/>
          </a:prstGeom>
          <a:noFill/>
          <a:ln w="38100" cap="rnd" cmpd="tri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14282" y="4143380"/>
            <a:ext cx="1866216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Логопед, психолог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Талипова 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Наталья Александровна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4286256"/>
            <a:ext cx="243207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Методист, дефектолог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Трефилова  Юлия 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А</a:t>
            </a:r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натольевна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4143380"/>
            <a:ext cx="1353255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Маркина Римма 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Ивановна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4071942"/>
            <a:ext cx="141577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Дефектолог</a:t>
            </a:r>
          </a:p>
          <a:p>
            <a:pPr algn="ctr"/>
            <a:r>
              <a:rPr lang="ru-RU" sz="1100" b="1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Тютерева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Марина Ивановна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1" name="Выноска-облако 30"/>
          <p:cNvSpPr/>
          <p:nvPr/>
        </p:nvSpPr>
        <p:spPr>
          <a:xfrm>
            <a:off x="285720" y="4929198"/>
            <a:ext cx="8572560" cy="1571636"/>
          </a:xfrm>
          <a:prstGeom prst="cloudCallout">
            <a:avLst>
              <a:gd name="adj1" fmla="val -31132"/>
              <a:gd name="adj2" fmla="val 6074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Наши специалисты ждут каждого,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кто заинтересован в развитии малыша!</a:t>
            </a:r>
            <a:endParaRPr lang="ru-RU" sz="2200" b="1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1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Уважаемые родители!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1525" algn="l"/>
              </a:tabLst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7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Уже сейчас ведётся набор 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консультации: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643174" y="642918"/>
            <a:ext cx="6286544" cy="714380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нас открылись НОВЫЕ  ПЛАТНЫЕ  УСЛУГИ </a:t>
            </a: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000" dirty="0"/>
          </a:p>
        </p:txBody>
      </p:sp>
      <p:pic>
        <p:nvPicPr>
          <p:cNvPr id="1026" name="Picture 2" descr="C:\Documents and Settings\Корекция речи\My Documents\Служба ранней помощи\8. Нано-малыши\2. Картинки\Белый медведь\Служба\2 заставка СРП\45 секун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95515" cy="1571636"/>
          </a:xfrm>
          <a:prstGeom prst="roundRect">
            <a:avLst/>
          </a:prstGeom>
          <a:noFill/>
        </p:spPr>
      </p:pic>
      <p:sp>
        <p:nvSpPr>
          <p:cNvPr id="5" name="Облако 4" descr="индивидуальные"/>
          <p:cNvSpPr/>
          <p:nvPr/>
        </p:nvSpPr>
        <p:spPr>
          <a:xfrm>
            <a:off x="2143108" y="2071678"/>
            <a:ext cx="4857784" cy="1428760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>
              <a:buBlip>
                <a:blip r:embed="rId3"/>
              </a:buBlip>
            </a:pP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 индивидуальные</a:t>
            </a:r>
          </a:p>
          <a:p>
            <a:pPr marL="273050" algn="ctr"/>
            <a:endParaRPr lang="ru-RU" sz="5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73050" algn="ctr">
              <a:buBlip>
                <a:blip r:embed="rId3"/>
              </a:buBlip>
            </a:pP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 подгрупповые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C:\Documents and Settings\Корекция речи\My Documents\Служба ранней помощи\5. Инф-просветит. деятельность\5.5. Блог СРП\1. Авторы блога\Фотографии специалистов\Талипова Н.А\DSC0028627.jpg"/>
          <p:cNvPicPr/>
          <p:nvPr/>
        </p:nvPicPr>
        <p:blipFill>
          <a:blip r:embed="rId4" cstate="print"/>
          <a:srcRect l="22679" r="15167" b="21275"/>
          <a:stretch>
            <a:fillRect/>
          </a:stretch>
        </p:blipFill>
        <p:spPr bwMode="auto">
          <a:xfrm rot="668688">
            <a:off x="689611" y="2082349"/>
            <a:ext cx="978171" cy="1317827"/>
          </a:xfrm>
          <a:prstGeom prst="ellipse">
            <a:avLst/>
          </a:prstGeom>
          <a:noFill/>
          <a:ln w="38100" cap="rnd" cmpd="tri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bevel/>
            <a:headEnd/>
            <a:tailEnd/>
          </a:ln>
        </p:spPr>
      </p:pic>
      <p:pic>
        <p:nvPicPr>
          <p:cNvPr id="22" name="Рисунок 21" descr="C:\Documents and Settings\Корекция речи\My Documents\Служба ранней помощи\5. Инф-просветит. деятельность\5.5. Блог СРП\1. Авторы блога\Фотографии специалистов\Трефилова Ю.А\S5006836.JPG"/>
          <p:cNvPicPr/>
          <p:nvPr/>
        </p:nvPicPr>
        <p:blipFill>
          <a:blip r:embed="rId5" cstate="print"/>
          <a:srcRect l="63338" t="27247" r="13485" b="27446"/>
          <a:stretch>
            <a:fillRect/>
          </a:stretch>
        </p:blipFill>
        <p:spPr bwMode="auto">
          <a:xfrm rot="164353">
            <a:off x="3317000" y="3594106"/>
            <a:ext cx="961773" cy="1315478"/>
          </a:xfrm>
          <a:prstGeom prst="ellipse">
            <a:avLst/>
          </a:prstGeom>
          <a:noFill/>
          <a:ln w="38100" cap="rnd" cmpd="sng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pic>
        <p:nvPicPr>
          <p:cNvPr id="23" name="Рисунок 22" descr="C:\Documents and Settings\Корекция речи\My Documents\Служба ранней помощи\5. Инф-просветит. деятельность\5.5. Блог СРП\1. Авторы блога\Фотографии специалистов\Маркина Р.И\S5006704.JPG"/>
          <p:cNvPicPr/>
          <p:nvPr/>
        </p:nvPicPr>
        <p:blipFill>
          <a:blip r:embed="rId6" cstate="print"/>
          <a:srcRect l="15534" t="24264" r="30157" b="12088"/>
          <a:stretch>
            <a:fillRect/>
          </a:stretch>
        </p:blipFill>
        <p:spPr bwMode="auto">
          <a:xfrm>
            <a:off x="5143504" y="3500438"/>
            <a:ext cx="928694" cy="1357322"/>
          </a:xfrm>
          <a:prstGeom prst="ellipse">
            <a:avLst/>
          </a:prstGeom>
          <a:noFill/>
          <a:ln w="38100" cap="rnd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pic>
        <p:nvPicPr>
          <p:cNvPr id="24" name="Рисунок 23" descr="C:\Documents and Settings\Корекция речи\My Documents\Служба ранней помощи\5. Инф-просветит. деятельность\5.5. Блог СРП\1. Авторы блога\Фотографии специалистов\Тютерева М.И\S5004174.JPG"/>
          <p:cNvPicPr/>
          <p:nvPr/>
        </p:nvPicPr>
        <p:blipFill>
          <a:blip r:embed="rId7" cstate="print"/>
          <a:srcRect l="19782" t="16043" r="41168" b="9907"/>
          <a:stretch>
            <a:fillRect/>
          </a:stretch>
        </p:blipFill>
        <p:spPr bwMode="auto">
          <a:xfrm rot="21362117">
            <a:off x="7115131" y="2030337"/>
            <a:ext cx="914532" cy="1269699"/>
          </a:xfrm>
          <a:prstGeom prst="ellipse">
            <a:avLst/>
          </a:prstGeom>
          <a:noFill/>
          <a:ln w="38100" cap="rnd" cmpd="tri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14282" y="3500438"/>
            <a:ext cx="265168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Логопед, психолог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Талипова Наталья Александровна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4286256"/>
            <a:ext cx="243207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Методист, дефектолог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Трефилова  Юлия 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А</a:t>
            </a:r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натольевна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7950" y="4357694"/>
            <a:ext cx="205857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Маркина Римма  Ивановна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15140" y="3500438"/>
            <a:ext cx="214834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Дефектолог</a:t>
            </a:r>
          </a:p>
          <a:p>
            <a:pPr algn="ctr"/>
            <a:r>
              <a:rPr lang="ru-RU" sz="1100" b="1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Тютерева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Марина Ивановна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550070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Наши специалисты ждут каждого,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заинтересован в развитии малыша!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Наши консультационные занятия: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лако 6" descr="индивидуальные"/>
          <p:cNvSpPr/>
          <p:nvPr/>
        </p:nvSpPr>
        <p:spPr>
          <a:xfrm>
            <a:off x="214282" y="1071546"/>
            <a:ext cx="3143272" cy="1857388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>
              <a:buBlip>
                <a:blip r:embed="rId2"/>
              </a:buBlip>
            </a:pP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Documents and Settings\Корекция речи\My Documents\Служба ранней помощи\8. Нано-малыши\2. Картинки\книга\MC9002329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1502544" cy="1000132"/>
          </a:xfrm>
          <a:prstGeom prst="rect">
            <a:avLst/>
          </a:prstGeom>
          <a:noFill/>
        </p:spPr>
      </p:pic>
      <p:pic>
        <p:nvPicPr>
          <p:cNvPr id="14342" name="Picture 6" descr="C:\Documents and Settings\Корекция речи\My Documents\Служба ранней помощи\8. Нано-малыши\2. Картинки\животные домашние\кот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642942" cy="6429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761933">
            <a:off x="2022979" y="1846634"/>
            <a:ext cx="5341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000099"/>
                </a:solidFill>
                <a:latin typeface="Comic Sans MS" pitchFamily="66" charset="0"/>
              </a:rPr>
              <a:t> Мяу!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28934"/>
            <a:ext cx="557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 логопедом - «Учимся говорить»</a:t>
            </a:r>
          </a:p>
        </p:txBody>
      </p:sp>
      <p:sp>
        <p:nvSpPr>
          <p:cNvPr id="14" name="Облако 13" descr="индивидуальные"/>
          <p:cNvSpPr/>
          <p:nvPr/>
        </p:nvSpPr>
        <p:spPr>
          <a:xfrm>
            <a:off x="714348" y="3786190"/>
            <a:ext cx="3357586" cy="2357454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>
              <a:buBlip>
                <a:blip r:embed="rId2"/>
              </a:buBlip>
            </a:pP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5" name="Облако 14" descr="индивидуальные"/>
          <p:cNvSpPr/>
          <p:nvPr/>
        </p:nvSpPr>
        <p:spPr>
          <a:xfrm>
            <a:off x="5429256" y="1000108"/>
            <a:ext cx="3286148" cy="2357454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>
              <a:buBlip>
                <a:blip r:embed="rId2"/>
              </a:buBlip>
            </a:pP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6215082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«Маленький мыслитель»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3" name="Picture 7" descr="C:\Documents and Settings\Корекция речи\My Documents\Служба ранней помощи\8. Нано-малыши\2. Картинки\Игрушки\1.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929066"/>
            <a:ext cx="1357322" cy="1357322"/>
          </a:xfrm>
          <a:prstGeom prst="rect">
            <a:avLst/>
          </a:prstGeom>
          <a:noFill/>
        </p:spPr>
      </p:pic>
      <p:pic>
        <p:nvPicPr>
          <p:cNvPr id="14345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857628"/>
            <a:ext cx="532575" cy="835025"/>
          </a:xfrm>
          <a:prstGeom prst="rect">
            <a:avLst/>
          </a:prstGeom>
          <a:noFill/>
        </p:spPr>
      </p:pic>
      <p:pic>
        <p:nvPicPr>
          <p:cNvPr id="20" name="Picture 9" descr="C:\Documents and Settings\Корекция речи\My Documents\Служба ранней помощи\8. Нано-малыши\2. Картинки\Матрешка\MC90009812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1556" y="4286256"/>
            <a:ext cx="265272" cy="41592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017823" y="3357562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«Я расту в любви»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7" name="Picture 11" descr="C:\Documents and Settings\Корекция речи\My Documents\Служба ранней помощи\8. Нано-малыши\2. Картинки\ребенок\1.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357298"/>
            <a:ext cx="1500198" cy="1500198"/>
          </a:xfrm>
          <a:prstGeom prst="rect">
            <a:avLst/>
          </a:prstGeom>
          <a:noFill/>
        </p:spPr>
      </p:pic>
      <p:pic>
        <p:nvPicPr>
          <p:cNvPr id="14348" name="Picture 12" descr="C:\Documents and Settings\Корекция речи\My Documents\Служба ранней помощи\8. Нано-малыши\2. Картинки\ребенок\5.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357298"/>
            <a:ext cx="976309" cy="97630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 rot="182743">
            <a:off x="2506724" y="1726326"/>
            <a:ext cx="4523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000099"/>
                </a:solidFill>
                <a:latin typeface="Comic Sans MS" pitchFamily="66" charset="0"/>
              </a:rPr>
              <a:t> кот</a:t>
            </a:r>
            <a:endParaRPr lang="ru-RU" sz="1050" dirty="0"/>
          </a:p>
        </p:txBody>
      </p:sp>
      <p:pic>
        <p:nvPicPr>
          <p:cNvPr id="14349" name="Picture 13" descr="C:\Documents and Settings\Корекция речи\My Documents\Служба ранней помощи\8. Нано-малыши\2. Картинки\животные домашние\собака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2000240"/>
            <a:ext cx="571504" cy="571504"/>
          </a:xfrm>
          <a:prstGeom prst="rect">
            <a:avLst/>
          </a:prstGeom>
          <a:noFill/>
        </p:spPr>
      </p:pic>
      <p:sp>
        <p:nvSpPr>
          <p:cNvPr id="27" name="Облако 26" descr="индивидуальные"/>
          <p:cNvSpPr/>
          <p:nvPr/>
        </p:nvSpPr>
        <p:spPr>
          <a:xfrm rot="556868">
            <a:off x="4954440" y="3827199"/>
            <a:ext cx="3357586" cy="2357454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>
              <a:buBlip>
                <a:blip r:embed="rId2"/>
              </a:buBlip>
            </a:pP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87707" y="6143644"/>
            <a:ext cx="425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«Рисуем, лепим, творим»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D:\Мои документы\Юлия\2. Служба\8. Нано-малыши\2. Картинки\Конструктор - картинки\1.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4429132"/>
            <a:ext cx="1357322" cy="1357322"/>
          </a:xfrm>
          <a:prstGeom prst="rect">
            <a:avLst/>
          </a:prstGeom>
          <a:noFill/>
        </p:spPr>
      </p:pic>
      <p:pic>
        <p:nvPicPr>
          <p:cNvPr id="31" name="Picture 2" descr="D:\Мои документы\Юлия\2. Служба\8. Нано-малыши\2. Картинки\Рисование - карандаши, краски\MC900233953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4214818"/>
            <a:ext cx="1223211" cy="928670"/>
          </a:xfrm>
          <a:prstGeom prst="rect">
            <a:avLst/>
          </a:prstGeom>
          <a:noFill/>
        </p:spPr>
      </p:pic>
      <p:pic>
        <p:nvPicPr>
          <p:cNvPr id="14351" name="Picture 15" descr="C:\Documents and Settings\Корекция речи\My Documents\Служба ранней помощи\8. Нано-малыши\2. Картинки\лепка\MC900250094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4857760"/>
            <a:ext cx="1500198" cy="1096491"/>
          </a:xfrm>
          <a:prstGeom prst="rect">
            <a:avLst/>
          </a:prstGeom>
          <a:noFill/>
        </p:spPr>
      </p:pic>
      <p:pic>
        <p:nvPicPr>
          <p:cNvPr id="14346" name="Picture 10" descr="C:\Documents and Settings\Корекция речи\My Documents\Служба ранней помощи\5. Инф-просветит. деятельность\5.5. Блог СРП\9. Любим рисовать, лепить, творить\1. Рисуем ладошками\ОДЕЖДА\Одеваем Машу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25384">
            <a:off x="6898192" y="4202063"/>
            <a:ext cx="1122802" cy="80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1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Уважаемые родители!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1525" algn="l"/>
              </a:tabLst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700" b="1" dirty="0" smtClean="0">
              <a:solidFill>
                <a:srgbClr val="000099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Уже сейчас ведётся набор 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консультации: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643174" y="642918"/>
            <a:ext cx="6286544" cy="714380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нас открылись НОВЫЕ  ПЛАТНЫЕ  УСЛУГИ </a:t>
            </a: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000" dirty="0"/>
          </a:p>
        </p:txBody>
      </p:sp>
      <p:pic>
        <p:nvPicPr>
          <p:cNvPr id="1026" name="Picture 2" descr="C:\Documents and Settings\Корекция речи\My Documents\Служба ранней помощи\8. Нано-малыши\2. Картинки\Белый медведь\Служба\2 заставка СРП\45 секун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95515" cy="1571636"/>
          </a:xfrm>
          <a:prstGeom prst="roundRect">
            <a:avLst/>
          </a:prstGeom>
          <a:noFill/>
        </p:spPr>
      </p:pic>
      <p:sp>
        <p:nvSpPr>
          <p:cNvPr id="5" name="Облако 4" descr="индивидуальные"/>
          <p:cNvSpPr/>
          <p:nvPr/>
        </p:nvSpPr>
        <p:spPr>
          <a:xfrm>
            <a:off x="1785918" y="2071678"/>
            <a:ext cx="5214974" cy="1785950"/>
          </a:xfrm>
          <a:prstGeom prst="cloud">
            <a:avLst/>
          </a:prstGeom>
          <a:gradFill>
            <a:gsLst>
              <a:gs pos="0">
                <a:srgbClr val="D5E6FF"/>
              </a:gs>
              <a:gs pos="39999">
                <a:srgbClr val="AFD7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>
              <a:buBlip>
                <a:blip r:embed="rId3"/>
              </a:buBlip>
            </a:pP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 индивидуальные</a:t>
            </a:r>
          </a:p>
          <a:p>
            <a:pPr marL="273050" algn="ctr"/>
            <a:endParaRPr lang="ru-RU" sz="5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73050" algn="ctr">
              <a:buBlip>
                <a:blip r:embed="rId3"/>
              </a:buBlip>
            </a:pP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 подгрупповые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C:\Documents and Settings\Корекция речи\My Documents\Служба ранней помощи\5. Инф-просветит. деятельность\5.5. Блог СРП\1. Авторы блога\Фотографии специалистов\Талипова Н.А\DSC0028627.jpg"/>
          <p:cNvPicPr/>
          <p:nvPr/>
        </p:nvPicPr>
        <p:blipFill>
          <a:blip r:embed="rId4" cstate="print"/>
          <a:srcRect l="22679" r="15167" b="21275"/>
          <a:stretch>
            <a:fillRect/>
          </a:stretch>
        </p:blipFill>
        <p:spPr bwMode="auto">
          <a:xfrm rot="668688">
            <a:off x="975361" y="2107592"/>
            <a:ext cx="978171" cy="1317827"/>
          </a:xfrm>
          <a:prstGeom prst="ellipse">
            <a:avLst/>
          </a:prstGeom>
          <a:noFill/>
          <a:ln w="38100" cap="rnd" cmpd="tri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bevel/>
            <a:headEnd/>
            <a:tailEnd/>
          </a:ln>
        </p:spPr>
      </p:pic>
      <p:pic>
        <p:nvPicPr>
          <p:cNvPr id="22" name="Рисунок 21" descr="C:\Documents and Settings\Корекция речи\My Documents\Служба ранней помощи\5. Инф-просветит. деятельность\5.5. Блог СРП\1. Авторы блога\Фотографии специалистов\Трефилова Ю.А\S5006836.JPG"/>
          <p:cNvPicPr/>
          <p:nvPr/>
        </p:nvPicPr>
        <p:blipFill>
          <a:blip r:embed="rId5" cstate="print"/>
          <a:srcRect l="63338" t="27247" r="13485" b="27446"/>
          <a:stretch>
            <a:fillRect/>
          </a:stretch>
        </p:blipFill>
        <p:spPr bwMode="auto">
          <a:xfrm rot="164353">
            <a:off x="2674058" y="3308354"/>
            <a:ext cx="961773" cy="1315478"/>
          </a:xfrm>
          <a:prstGeom prst="ellipse">
            <a:avLst/>
          </a:prstGeom>
          <a:noFill/>
          <a:ln w="38100" cap="rnd" cmpd="sng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pic>
        <p:nvPicPr>
          <p:cNvPr id="23" name="Рисунок 22" descr="C:\Documents and Settings\Корекция речи\My Documents\Служба ранней помощи\5. Инф-просветит. деятельность\5.5. Блог СРП\1. Авторы блога\Фотографии специалистов\Маркина Р.И\S5006704.JPG"/>
          <p:cNvPicPr/>
          <p:nvPr/>
        </p:nvPicPr>
        <p:blipFill>
          <a:blip r:embed="rId6" cstate="print"/>
          <a:srcRect l="15534" t="24264" r="30157" b="12088"/>
          <a:stretch>
            <a:fillRect/>
          </a:stretch>
        </p:blipFill>
        <p:spPr bwMode="auto">
          <a:xfrm>
            <a:off x="5715008" y="2928934"/>
            <a:ext cx="928694" cy="1357322"/>
          </a:xfrm>
          <a:prstGeom prst="ellipse">
            <a:avLst/>
          </a:prstGeom>
          <a:noFill/>
          <a:ln w="38100" cap="rnd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pic>
        <p:nvPicPr>
          <p:cNvPr id="24" name="Рисунок 23" descr="C:\Documents and Settings\Корекция речи\My Documents\Служба ранней помощи\5. Инф-просветит. деятельность\5.5. Блог СРП\1. Авторы блога\Фотографии специалистов\Тютерева М.И\S5004174.JPG"/>
          <p:cNvPicPr/>
          <p:nvPr/>
        </p:nvPicPr>
        <p:blipFill>
          <a:blip r:embed="rId7" cstate="print"/>
          <a:srcRect l="19782" t="16043" r="41168" b="9907"/>
          <a:stretch>
            <a:fillRect/>
          </a:stretch>
        </p:blipFill>
        <p:spPr bwMode="auto">
          <a:xfrm rot="21362117">
            <a:off x="6757940" y="2101774"/>
            <a:ext cx="914532" cy="1269699"/>
          </a:xfrm>
          <a:prstGeom prst="ellipse">
            <a:avLst/>
          </a:prstGeom>
          <a:noFill/>
          <a:ln w="38100" cap="rnd" cmpd="tri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  <a:round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14282" y="3500438"/>
            <a:ext cx="1866216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Логопед, психолог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Талипова 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Наталья Александровна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4214818"/>
            <a:ext cx="243207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Методист, дефектолог</a:t>
            </a:r>
          </a:p>
          <a:p>
            <a:pPr algn="ctr"/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Трефилова  Юлия 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А</a:t>
            </a:r>
            <a:r>
              <a:rPr lang="ru-RU" sz="1100" b="1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натольевна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4000504"/>
            <a:ext cx="205857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Логопед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Маркина Римма  Ивановна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0958" y="3286124"/>
            <a:ext cx="141577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Дефектолог</a:t>
            </a:r>
          </a:p>
          <a:p>
            <a:pPr algn="ctr"/>
            <a:r>
              <a:rPr lang="ru-RU" sz="1100" b="1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Тютерева</a:t>
            </a:r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11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Марина Ивановна</a:t>
            </a:r>
            <a:endParaRPr lang="ru-RU" sz="1100" b="1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1" name="Выноска-облако 30"/>
          <p:cNvSpPr/>
          <p:nvPr/>
        </p:nvSpPr>
        <p:spPr>
          <a:xfrm>
            <a:off x="285720" y="4929198"/>
            <a:ext cx="8572560" cy="1571636"/>
          </a:xfrm>
          <a:prstGeom prst="cloudCallout">
            <a:avLst>
              <a:gd name="adj1" fmla="val -31132"/>
              <a:gd name="adj2" fmla="val 6074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Наши специалисты ждут каждого,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кто заинтересован в развитии малыша!</a:t>
            </a:r>
            <a:endParaRPr lang="ru-RU" sz="2200" b="1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411</Words>
  <Application>Microsoft Office PowerPoint</Application>
  <PresentationFormat>Экран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Анисимова</cp:lastModifiedBy>
  <cp:revision>64</cp:revision>
  <dcterms:modified xsi:type="dcterms:W3CDTF">2012-11-19T06:42:30Z</dcterms:modified>
</cp:coreProperties>
</file>